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6" r:id="rId5"/>
    <p:sldId id="258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658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A56E3-2187-433A-A9A2-37D33502A5E4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0677C-A50D-41C8-B985-2CAACBB820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58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A56E3-2187-433A-A9A2-37D33502A5E4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0677C-A50D-41C8-B985-2CAACBB820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549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A56E3-2187-433A-A9A2-37D33502A5E4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0677C-A50D-41C8-B985-2CAACBB820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684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A56E3-2187-433A-A9A2-37D33502A5E4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0677C-A50D-41C8-B985-2CAACBB820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962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A56E3-2187-433A-A9A2-37D33502A5E4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0677C-A50D-41C8-B985-2CAACBB820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713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A56E3-2187-433A-A9A2-37D33502A5E4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0677C-A50D-41C8-B985-2CAACBB820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33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A56E3-2187-433A-A9A2-37D33502A5E4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0677C-A50D-41C8-B985-2CAACBB820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750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A56E3-2187-433A-A9A2-37D33502A5E4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0677C-A50D-41C8-B985-2CAACBB820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839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A56E3-2187-433A-A9A2-37D33502A5E4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0677C-A50D-41C8-B985-2CAACBB820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858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A56E3-2187-433A-A9A2-37D33502A5E4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0677C-A50D-41C8-B985-2CAACBB820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864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A56E3-2187-433A-A9A2-37D33502A5E4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0677C-A50D-41C8-B985-2CAACBB820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3812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A56E3-2187-433A-A9A2-37D33502A5E4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0677C-A50D-41C8-B985-2CAACBB820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1577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A56E3-2187-433A-A9A2-37D33502A5E4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0677C-A50D-41C8-B985-2CAACBB820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582278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A56E3-2187-433A-A9A2-37D33502A5E4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0677C-A50D-41C8-B985-2CAACBB820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7808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A56E3-2187-433A-A9A2-37D33502A5E4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0677C-A50D-41C8-B985-2CAACBB820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0201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A56E3-2187-433A-A9A2-37D33502A5E4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0677C-A50D-41C8-B985-2CAACBB820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753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7A56E3-2187-433A-A9A2-37D33502A5E4}" type="datetimeFigureOut">
              <a:rPr lang="en-US" smtClean="0"/>
              <a:pPr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2C0677C-A50D-41C8-B985-2CAACBB820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32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mallclaimsbc.ca/court-form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1752600"/>
            <a:ext cx="7010400" cy="388620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pPr algn="ctr"/>
            <a:r>
              <a:rPr lang="en-US" dirty="0" smtClean="0"/>
              <a:t>The Process Negligence and Civil Court</a:t>
            </a:r>
          </a:p>
          <a:p>
            <a:pPr algn="ctr"/>
            <a:r>
              <a:rPr lang="en-US" dirty="0" smtClean="0"/>
              <a:t>Student’s Name</a:t>
            </a:r>
          </a:p>
          <a:p>
            <a:pPr algn="ctr"/>
            <a:r>
              <a:rPr lang="en-US" dirty="0" smtClean="0"/>
              <a:t>Institution</a:t>
            </a:r>
          </a:p>
          <a:p>
            <a:pPr algn="ctr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762000"/>
          </a:xfrm>
        </p:spPr>
        <p:txBody>
          <a:bodyPr/>
          <a:lstStyle/>
          <a:p>
            <a:pPr algn="ctr"/>
            <a:r>
              <a:rPr lang="en-US" dirty="0" smtClean="0"/>
              <a:t>Documents for taking action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524000"/>
            <a:ext cx="6347714" cy="4517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Categories</a:t>
            </a:r>
          </a:p>
          <a:p>
            <a:pPr marL="571500" indent="-571500">
              <a:buAutoNum type="romanLcPeriod"/>
            </a:pPr>
            <a:r>
              <a:rPr lang="en-US" dirty="0" smtClean="0"/>
              <a:t>Start of Action</a:t>
            </a:r>
          </a:p>
          <a:p>
            <a:pPr marL="571500" indent="-571500">
              <a:buFont typeface="Calibri" pitchFamily="34" charset="0"/>
              <a:buChar char="•"/>
            </a:pPr>
            <a:r>
              <a:rPr lang="en-US" dirty="0" smtClean="0"/>
              <a:t>Complete a notice claim and attach a court copy, claimant copy, two defendant copy and a service copy (</a:t>
            </a:r>
            <a:r>
              <a:rPr lang="en-US" dirty="0" err="1" smtClean="0"/>
              <a:t>Saumier</a:t>
            </a:r>
            <a:r>
              <a:rPr lang="en-US" dirty="0" smtClean="0"/>
              <a:t>, 2020</a:t>
            </a:r>
            <a:r>
              <a:rPr lang="en-US" dirty="0"/>
              <a:t>). </a:t>
            </a:r>
            <a:endParaRPr lang="en-US" dirty="0" smtClean="0"/>
          </a:p>
          <a:p>
            <a:pPr marL="571500" indent="-571500"/>
            <a:r>
              <a:rPr lang="en-US" dirty="0" smtClean="0"/>
              <a:t>Filing a Certificate of Service</a:t>
            </a:r>
          </a:p>
          <a:p>
            <a:pPr marL="571500" indent="-571500">
              <a:buNone/>
            </a:pPr>
            <a:r>
              <a:rPr lang="en-US" dirty="0" smtClean="0"/>
              <a:t>ii. Throughout</a:t>
            </a:r>
          </a:p>
          <a:p>
            <a:pPr marL="571500" indent="-571500"/>
            <a:r>
              <a:rPr lang="en-US" dirty="0" smtClean="0"/>
              <a:t>Issue affidavit of service</a:t>
            </a:r>
          </a:p>
          <a:p>
            <a:pPr marL="571500" indent="-571500">
              <a:buNone/>
            </a:pPr>
            <a:r>
              <a:rPr lang="en-US" dirty="0" smtClean="0"/>
              <a:t>iii. Civil Resolution Tribunal</a:t>
            </a:r>
          </a:p>
          <a:p>
            <a:pPr marL="571500" indent="-571500"/>
            <a:r>
              <a:rPr lang="en-US" dirty="0" smtClean="0"/>
              <a:t>Issue a notice of civil tribunal claim</a:t>
            </a:r>
          </a:p>
          <a:p>
            <a:pPr marL="571500" indent="-57150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Documents for taking action </a:t>
            </a:r>
            <a:r>
              <a:rPr lang="en-US" dirty="0" smtClean="0"/>
              <a:t> </a:t>
            </a:r>
            <a:r>
              <a:rPr lang="en-US" dirty="0" err="1" smtClean="0"/>
              <a:t>Con’t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iv. Mediation</a:t>
            </a:r>
          </a:p>
          <a:p>
            <a:r>
              <a:rPr lang="en-US" dirty="0" smtClean="0"/>
              <a:t>Issue notice to mediate for claims</a:t>
            </a:r>
          </a:p>
          <a:p>
            <a:pPr>
              <a:buNone/>
            </a:pPr>
            <a:r>
              <a:rPr lang="en-US" dirty="0" smtClean="0"/>
              <a:t>v. Judgment </a:t>
            </a:r>
          </a:p>
          <a:p>
            <a:r>
              <a:rPr lang="en-US" dirty="0" smtClean="0"/>
              <a:t>Apply for default order</a:t>
            </a:r>
          </a:p>
          <a:p>
            <a:pPr>
              <a:buNone/>
            </a:pPr>
            <a:r>
              <a:rPr lang="en-US" dirty="0" smtClean="0"/>
              <a:t>vi. Enforcement</a:t>
            </a:r>
          </a:p>
          <a:p>
            <a:r>
              <a:rPr lang="en-US" dirty="0" smtClean="0"/>
              <a:t>Affidavit in support of garnishing order</a:t>
            </a:r>
          </a:p>
          <a:p>
            <a:pPr>
              <a:buNone/>
            </a:pPr>
            <a:r>
              <a:rPr lang="en-US" dirty="0" smtClean="0"/>
              <a:t>See: </a:t>
            </a:r>
            <a:r>
              <a:rPr lang="en-US" dirty="0" smtClean="0">
                <a:hlinkClick r:id="rId2"/>
              </a:rPr>
              <a:t>http://www.smallclaimsbc.ca/court-forms#mediation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Provide a Reasonable Proof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905000"/>
            <a:ext cx="6124575" cy="3115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Documents required to defend 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Filing a response to a notice claim</a:t>
            </a:r>
          </a:p>
          <a:p>
            <a:r>
              <a:rPr lang="en-US" dirty="0" smtClean="0"/>
              <a:t>Completing a response to the civil claim</a:t>
            </a:r>
          </a:p>
          <a:p>
            <a:r>
              <a:rPr lang="en-US" dirty="0" smtClean="0"/>
              <a:t>Issue a counterclaim against the plaintiff or any other party related to the lawsuit</a:t>
            </a:r>
          </a:p>
          <a:p>
            <a:r>
              <a:rPr lang="en-US" dirty="0" smtClean="0"/>
              <a:t>Filing your documents including a copy of your file, one copy of each plaintiffs and original of the court registry (</a:t>
            </a:r>
            <a:r>
              <a:rPr lang="en-US" dirty="0" err="1" smtClean="0"/>
              <a:t>Baglay</a:t>
            </a:r>
            <a:r>
              <a:rPr lang="en-US" dirty="0"/>
              <a:t>, </a:t>
            </a:r>
            <a:r>
              <a:rPr lang="en-US" dirty="0" smtClean="0"/>
              <a:t>2020</a:t>
            </a:r>
            <a:r>
              <a:rPr lang="en-US" dirty="0"/>
              <a:t>). </a:t>
            </a:r>
            <a:endParaRPr lang="en-US" dirty="0" smtClean="0"/>
          </a:p>
          <a:p>
            <a:r>
              <a:rPr lang="en-US" dirty="0" smtClean="0"/>
              <a:t>Serving the documents to the plaintiff by including an extra copy of the cover letter and ask receipt on the copy of the letter from the plaintiff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914400"/>
          </a:xfrm>
        </p:spPr>
        <p:txBody>
          <a:bodyPr/>
          <a:lstStyle/>
          <a:p>
            <a:pPr algn="ctr"/>
            <a:r>
              <a:rPr lang="en-US" dirty="0" smtClean="0"/>
              <a:t>Special Types of Negligence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1524000"/>
            <a:ext cx="6781801" cy="4517363"/>
          </a:xfrm>
        </p:spPr>
        <p:txBody>
          <a:bodyPr>
            <a:normAutofit/>
          </a:bodyPr>
          <a:lstStyle/>
          <a:p>
            <a:r>
              <a:rPr lang="en-US" dirty="0" smtClean="0"/>
              <a:t>A store owner who fails to install “Caution: Wet Floor” sign after mopping a room. It shows that he voluntarily ignored putting a signage and a person who has skidded and hurt oneself can use this as cause of negligence and consider suing him.</a:t>
            </a:r>
          </a:p>
          <a:p>
            <a:r>
              <a:rPr lang="en-US" dirty="0" smtClean="0"/>
              <a:t>An owner of a proper who fails to replace the rotten wooden porch which collapses and a visiting guest gets injured. The property knowingly ignored replacing the rotten wooden porch and this resulted in injury sustained by the visiting guest. 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Special Situations for Certain Liabilities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 example of a strict liability is product liability whereby manufacturers produce defective products which  are faulty and substandard</a:t>
            </a:r>
          </a:p>
          <a:p>
            <a:r>
              <a:rPr lang="en-US" dirty="0" smtClean="0"/>
              <a:t>An example of vicarious liability is when an employer is held liable for the actions of his or her employee (Epstein</a:t>
            </a:r>
            <a:r>
              <a:rPr lang="en-US" dirty="0"/>
              <a:t>, </a:t>
            </a:r>
            <a:r>
              <a:rPr lang="en-US" dirty="0" smtClean="0"/>
              <a:t>&amp; </a:t>
            </a:r>
            <a:r>
              <a:rPr lang="en-US" dirty="0"/>
              <a:t>Sharkey, </a:t>
            </a:r>
            <a:r>
              <a:rPr lang="en-US" dirty="0" smtClean="0"/>
              <a:t>2020</a:t>
            </a:r>
            <a:r>
              <a:rPr lang="en-US" dirty="0"/>
              <a:t>). </a:t>
            </a:r>
            <a:endParaRPr lang="en-US" dirty="0" smtClean="0"/>
          </a:p>
          <a:p>
            <a:r>
              <a:rPr lang="en-US" dirty="0" smtClean="0"/>
              <a:t>Engaging in abnormally dangerous activities in the neighborhood of other people can warrant imposition of a strict liability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Intrusion into another person’s land with livestock denotes that the consent of the owner of the land was not requested</a:t>
            </a:r>
          </a:p>
          <a:p>
            <a:r>
              <a:rPr lang="en-US" dirty="0" smtClean="0"/>
              <a:t>Owning wild animals without the consent of the relevant institutions can be subject to litigation as the animals may harm others in the community</a:t>
            </a:r>
          </a:p>
          <a:p>
            <a:r>
              <a:rPr lang="en-US" dirty="0" smtClean="0"/>
              <a:t>Parents are held responsible for the negligent actions of their children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Tort Law </a:t>
            </a:r>
            <a:endParaRPr lang="en-US" dirty="0"/>
          </a:p>
        </p:txBody>
      </p:sp>
      <p:pic>
        <p:nvPicPr>
          <p:cNvPr id="1030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924174" y="2438400"/>
            <a:ext cx="385762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 </a:t>
            </a:r>
          </a:p>
          <a:p>
            <a:r>
              <a:rPr lang="en-US" dirty="0" err="1"/>
              <a:t>Baglay</a:t>
            </a:r>
            <a:r>
              <a:rPr lang="en-US" dirty="0"/>
              <a:t>, S. (2020). Access to Compensation for Trafficked Persons in Canada. </a:t>
            </a:r>
            <a:r>
              <a:rPr lang="en-US" i="1" dirty="0"/>
              <a:t>Journal of Human Trafficking</a:t>
            </a:r>
            <a:r>
              <a:rPr lang="en-US" dirty="0"/>
              <a:t>, 1-30.</a:t>
            </a:r>
          </a:p>
          <a:p>
            <a:r>
              <a:rPr lang="en-US" dirty="0"/>
              <a:t>Epstein, R. A., &amp; Sharkey, C. M. (2020). </a:t>
            </a:r>
            <a:r>
              <a:rPr lang="en-US" i="1" dirty="0"/>
              <a:t>Cases and materials on torts</a:t>
            </a:r>
            <a:r>
              <a:rPr lang="en-US" dirty="0"/>
              <a:t>. Aspen Publishers.</a:t>
            </a:r>
          </a:p>
          <a:p>
            <a:r>
              <a:rPr lang="en-US" dirty="0" err="1"/>
              <a:t>Saumier</a:t>
            </a:r>
            <a:r>
              <a:rPr lang="en-US" dirty="0"/>
              <a:t>, G. (2020). Choice of Court Agreements in Common Law Canada. In </a:t>
            </a:r>
            <a:r>
              <a:rPr lang="en-US" i="1" dirty="0"/>
              <a:t>Optional Choice of Court Agreements in Private International Law</a:t>
            </a:r>
            <a:r>
              <a:rPr lang="en-US" dirty="0"/>
              <a:t> (pp. 137-149). Springer, Cham.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152</TotalTime>
  <Words>414</Words>
  <Application>Microsoft Office PowerPoint</Application>
  <PresentationFormat>On-screen Show (4:3)</PresentationFormat>
  <Paragraphs>45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Trebuchet MS</vt:lpstr>
      <vt:lpstr>Wingdings 3</vt:lpstr>
      <vt:lpstr>Facet</vt:lpstr>
      <vt:lpstr>PowerPoint Presentation</vt:lpstr>
      <vt:lpstr>Documents for taking action </vt:lpstr>
      <vt:lpstr>Documents for taking action  Con’t</vt:lpstr>
      <vt:lpstr>Provide a Reasonable Proof</vt:lpstr>
      <vt:lpstr>Documents required to defend action</vt:lpstr>
      <vt:lpstr>Special Types of Negligence</vt:lpstr>
      <vt:lpstr>Special Situations for Certain Liabilities</vt:lpstr>
      <vt:lpstr>PowerPoint Presentation</vt:lpstr>
      <vt:lpstr>Tort Law </vt:lpstr>
      <vt:lpstr>References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nilly</dc:creator>
  <cp:lastModifiedBy>Windows User</cp:lastModifiedBy>
  <cp:revision>20</cp:revision>
  <dcterms:created xsi:type="dcterms:W3CDTF">2020-05-05T06:22:52Z</dcterms:created>
  <dcterms:modified xsi:type="dcterms:W3CDTF">2020-05-05T19:36:06Z</dcterms:modified>
</cp:coreProperties>
</file>